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6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dd48dcadd_2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gdd48dcadd_2_75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dd48dcadd_2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dd48dcadd_2_135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dd48dcadd_2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gdd48dcadd_2_140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dd48dcadd_2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gdd48dcadd_2_145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dd48dcadd_2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gdd48dcadd_2_82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d48dcadd_2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gdd48dcadd_2_88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dd48dcadd_2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gdd48dcadd_2_97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dd48dcadd_2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gdd48dcadd_2_103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dd48dcadd_2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gdd48dcadd_2_109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d48dcadd_2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gdd48dcadd_2_116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dd48dcadd_2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gdd48dcadd_2_123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dd48dcadd_2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gdd48dcadd_2_129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518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0" y="3496605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0000">
                <a:alpha val="1490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1867781"/>
            <a:ext cx="7772400" cy="164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685800" y="3627027"/>
            <a:ext cx="7772400" cy="77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" name="Google Shape;17;p3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0000">
                <a:alpha val="1490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" name="Google Shape;23;p4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0000">
                <a:alpha val="1490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" name="Google Shape;24;p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0" name="Google Shape;30;p5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0000">
                <a:alpha val="1490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1" name="Google Shape;31;p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</a:lstStyle>
          <a:p/>
        </p:txBody>
      </p:sp>
      <p:sp>
        <p:nvSpPr>
          <p:cNvPr id="35" name="Google Shape;35;p6"/>
          <p:cNvSpPr/>
          <p:nvPr/>
        </p:nvSpPr>
        <p:spPr>
          <a:xfrm>
            <a:off x="4274" y="0"/>
            <a:ext cx="9144000" cy="44064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6" name="Google Shape;36;p6"/>
          <p:cNvCxnSpPr/>
          <p:nvPr/>
        </p:nvCxnSpPr>
        <p:spPr>
          <a:xfrm>
            <a:off x="0" y="4384371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0000">
                <a:alpha val="1490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dk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/>
            </a:lvl1pPr>
            <a:lvl2pPr indent="-381000" lvl="1" marL="9144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/>
            </a:lvl2pPr>
            <a:lvl3pPr indent="-381000" lvl="2" marL="13716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/>
            </a:lvl3pPr>
            <a:lvl4pPr indent="-342900" lvl="3" marL="1828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/>
            </a:lvl4pPr>
            <a:lvl5pPr indent="-342900" lvl="4" marL="2286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/>
            </a:lvl5pPr>
            <a:lvl6pPr indent="-3429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lvl6pPr>
            <a:lvl7pPr indent="-3429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lvl7pPr>
            <a:lvl8pPr indent="-3429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lvl8pPr>
            <a:lvl9pPr indent="-3429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sz="13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" type="body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48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48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36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36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2" type="body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48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48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36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36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sz="13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iz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3000">
                <a:solidFill>
                  <a:schemeClr val="dk1"/>
                </a:solidFill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>
    <mc:Choice Requires="p14">
      <p:transition spd="slow" p14:dur="1000">
        <p14:prism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ctrTitle"/>
          </p:nvPr>
        </p:nvSpPr>
        <p:spPr>
          <a:xfrm>
            <a:off x="685800" y="235623"/>
            <a:ext cx="7772400" cy="224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Как выбрать профессию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r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Как выбрать профессию</a:t>
            </a:r>
            <a:endParaRPr/>
          </a:p>
        </p:txBody>
      </p:sp>
      <p:pic>
        <p:nvPicPr>
          <p:cNvPr id="112" name="Google Shape;112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0850" y="1197769"/>
            <a:ext cx="8242300" cy="34016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/>
          <p:nvPr>
            <p:ph type="title"/>
          </p:nvPr>
        </p:nvSpPr>
        <p:spPr>
          <a:xfrm>
            <a:off x="457200" y="205965"/>
            <a:ext cx="8229600" cy="399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ru" sz="4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«</a:t>
            </a:r>
            <a:r>
              <a:rPr lang="ru" sz="4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х</a:t>
            </a:r>
            <a:r>
              <a:rPr i="0" lang="ru" sz="4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очу</a:t>
            </a:r>
            <a:r>
              <a:rPr b="0" i="0" lang="ru" sz="4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r>
              <a:rPr b="0" i="0" lang="r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-это склонности</a:t>
            </a:r>
            <a:br>
              <a:rPr b="0" i="0" lang="r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ru" sz="4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«</a:t>
            </a:r>
            <a:r>
              <a:rPr i="0" lang="ru" sz="4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могу</a:t>
            </a:r>
            <a:r>
              <a:rPr b="0" i="0" lang="ru" sz="4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r>
              <a:rPr b="0" i="0" lang="r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-это способности</a:t>
            </a:r>
            <a:br>
              <a:rPr b="0" i="0" lang="r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ru" sz="4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«</a:t>
            </a:r>
            <a:r>
              <a:rPr i="0" lang="ru" sz="4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надо</a:t>
            </a:r>
            <a:r>
              <a:rPr b="0" i="0" lang="ru" sz="4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r>
              <a:rPr b="0" i="0" lang="r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-это рынок труда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/>
          <p:nvPr>
            <p:ph type="ctrTitle"/>
          </p:nvPr>
        </p:nvSpPr>
        <p:spPr>
          <a:xfrm>
            <a:off x="123200" y="135525"/>
            <a:ext cx="8901000" cy="3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ru" sz="3000"/>
              <a:t>Выбор профессии будет удачным, если выполнены эти три требования</a:t>
            </a:r>
            <a:endParaRPr sz="3000"/>
          </a:p>
        </p:txBody>
      </p:sp>
      <p:sp>
        <p:nvSpPr>
          <p:cNvPr id="123" name="Google Shape;123;p21"/>
          <p:cNvSpPr txBox="1"/>
          <p:nvPr>
            <p:ph idx="1" type="subTitle"/>
          </p:nvPr>
        </p:nvSpPr>
        <p:spPr>
          <a:xfrm>
            <a:off x="685800" y="3914600"/>
            <a:ext cx="7772400" cy="90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Удачного выбора профессии!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idx="1" type="body"/>
          </p:nvPr>
        </p:nvSpPr>
        <p:spPr>
          <a:xfrm>
            <a:off x="130900" y="1159600"/>
            <a:ext cx="88935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r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1.Общительный ли ты человек?</a:t>
            </a:r>
            <a:endParaRPr sz="3000"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r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2.Нравяться ли тебе вычисления?</a:t>
            </a:r>
            <a:endParaRPr sz="3000"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r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Может быть ты пишешь стихи или прозу?</a:t>
            </a:r>
            <a:endParaRPr sz="3000"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r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Увлекаешься ли ты музыкой или рисованием, выступаешь на сцене?</a:t>
            </a:r>
            <a:endParaRPr sz="3000"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r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Разбираешься ли ты в технике?</a:t>
            </a:r>
            <a:endParaRPr sz="3000"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r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Интересны ли тебе повадки животных?</a:t>
            </a:r>
            <a:endParaRPr sz="3000"/>
          </a:p>
        </p:txBody>
      </p:sp>
      <p:sp>
        <p:nvSpPr>
          <p:cNvPr id="63" name="Google Shape;63;p1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ru"/>
              <a:t>Оценивание своих возможностей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/>
          <p:nvPr>
            <p:ph idx="1" type="body"/>
          </p:nvPr>
        </p:nvSpPr>
        <p:spPr>
          <a:xfrm>
            <a:off x="457200" y="1375200"/>
            <a:ext cx="8229600" cy="355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Человек-человек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Человек-техника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Человек-знак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Человек-природа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Человек-художественный образ</a:t>
            </a:r>
            <a:endParaRPr/>
          </a:p>
        </p:txBody>
      </p:sp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Типы профессий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ru"/>
              <a:t>Твой уровень притязаний</a:t>
            </a:r>
            <a:br>
              <a:rPr lang="ru"/>
            </a:br>
            <a:endParaRPr/>
          </a:p>
        </p:txBody>
      </p:sp>
      <p:sp>
        <p:nvSpPr>
          <p:cNvPr id="75" name="Google Shape;75;p1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ru"/>
              <a:t>Чего ты хочешь добиться в жизни:</a:t>
            </a:r>
            <a:endParaRPr/>
          </a:p>
          <a:p>
            <a:pPr indent="-330200" lvl="0" marL="342900" rtl="0" algn="l">
              <a:spcBef>
                <a:spcPts val="600"/>
              </a:spcBef>
              <a:spcAft>
                <a:spcPts val="0"/>
              </a:spcAft>
              <a:buSzPts val="3000"/>
              <a:buChar char="•"/>
            </a:pPr>
            <a:r>
              <a:rPr lang="ru"/>
              <a:t>богатства,</a:t>
            </a:r>
            <a:endParaRPr/>
          </a:p>
          <a:p>
            <a:pPr indent="-330200" lvl="0" marL="342900" rtl="0" algn="l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ru"/>
              <a:t>карьерного роста,</a:t>
            </a:r>
            <a:endParaRPr/>
          </a:p>
          <a:p>
            <a:pPr indent="-330200" lvl="0" marL="342900" rtl="0" algn="l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ru"/>
              <a:t>благодарности людей</a:t>
            </a:r>
            <a:endParaRPr/>
          </a:p>
          <a:p>
            <a:pPr indent="-330200" lvl="0" marL="342900" rtl="0" algn="l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ru"/>
              <a:t>семейного счастья?</a:t>
            </a:r>
            <a:endParaRPr/>
          </a:p>
          <a:p>
            <a:pPr indent="-330200" lvl="0" marL="342900" rtl="0" algn="l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ru"/>
              <a:t>Или чего-то еще?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br>
              <a:rPr lang="ru"/>
            </a:br>
            <a:r>
              <a:rPr lang="ru"/>
              <a:t>Что означает для тебя понятие успешный человек ?</a:t>
            </a:r>
            <a:br>
              <a:rPr lang="ru"/>
            </a:br>
            <a:endParaRPr/>
          </a:p>
        </p:txBody>
      </p:sp>
      <p:sp>
        <p:nvSpPr>
          <p:cNvPr id="81" name="Google Shape;81;p14"/>
          <p:cNvSpPr txBox="1"/>
          <p:nvPr>
            <p:ph idx="1" type="body"/>
          </p:nvPr>
        </p:nvSpPr>
        <p:spPr>
          <a:xfrm>
            <a:off x="207900" y="1200150"/>
            <a:ext cx="87471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ru"/>
              <a:t>Самооценка = успех / уровень притязания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ru"/>
              <a:t>Повысить самооценку можно либо добившись успеха, либо снизив уровень притязаний.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ru"/>
              <a:t>Самооценка</a:t>
            </a:r>
            <a:endParaRPr/>
          </a:p>
        </p:txBody>
      </p:sp>
      <p:sp>
        <p:nvSpPr>
          <p:cNvPr id="87" name="Google Shape;87;p15"/>
          <p:cNvSpPr txBox="1"/>
          <p:nvPr>
            <p:ph idx="1" type="body"/>
          </p:nvPr>
        </p:nvSpPr>
        <p:spPr>
          <a:xfrm>
            <a:off x="457200" y="1200150"/>
            <a:ext cx="3546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lang="ru">
                <a:solidFill>
                  <a:schemeClr val="dk2"/>
                </a:solidFill>
              </a:rPr>
              <a:t>Позитивная</a:t>
            </a:r>
            <a:endParaRPr b="1">
              <a:solidFill>
                <a:schemeClr val="dk2"/>
              </a:solidFill>
            </a:endParaRPr>
          </a:p>
          <a:p>
            <a:pPr indent="0" lvl="0" marL="0" rtl="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ru"/>
              <a:t>Помогает в делах,  в отношениях с </a:t>
            </a:r>
            <a:r>
              <a:rPr lang="ru"/>
              <a:t>л</a:t>
            </a:r>
            <a:r>
              <a:rPr lang="ru"/>
              <a:t>юдьми, дает уверенность в своих силах</a:t>
            </a:r>
            <a:endParaRPr/>
          </a:p>
        </p:txBody>
      </p:sp>
      <p:sp>
        <p:nvSpPr>
          <p:cNvPr id="88" name="Google Shape;88;p15"/>
          <p:cNvSpPr txBox="1"/>
          <p:nvPr>
            <p:ph idx="2" type="body"/>
          </p:nvPr>
        </p:nvSpPr>
        <p:spPr>
          <a:xfrm>
            <a:off x="5020300" y="1200150"/>
            <a:ext cx="3666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lang="ru">
                <a:solidFill>
                  <a:schemeClr val="dk2"/>
                </a:solidFill>
              </a:rPr>
              <a:t>Негативная</a:t>
            </a:r>
            <a:endParaRPr b="1">
              <a:solidFill>
                <a:schemeClr val="dk2"/>
              </a:solidFill>
            </a:endParaRPr>
          </a:p>
          <a:p>
            <a:pPr indent="0" lvl="0" marL="0" rtl="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ru"/>
              <a:t>Приводит к    неспособности принять  себя,</a:t>
            </a:r>
            <a:r>
              <a:rPr lang="ru"/>
              <a:t> </a:t>
            </a:r>
            <a:r>
              <a:rPr lang="ru"/>
              <a:t>мешает  достичь цели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ru"/>
              <a:t>Темперамент и профессия</a:t>
            </a:r>
            <a:endParaRPr/>
          </a:p>
        </p:txBody>
      </p:sp>
      <p:sp>
        <p:nvSpPr>
          <p:cNvPr id="94" name="Google Shape;94;p16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Темперамент определяет скорость, силу и уравновешенность нервных процессов.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ru" sz="3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Темперамент определяет:</a:t>
            </a:r>
            <a:endParaRPr b="1" i="0" sz="32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интроверт ты или экстраверт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уравновешенный или нет</a:t>
            </a:r>
            <a:endParaRPr/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/>
          <p:nvPr>
            <p:ph type="title"/>
          </p:nvPr>
        </p:nvSpPr>
        <p:spPr>
          <a:xfrm>
            <a:off x="184800" y="112425"/>
            <a:ext cx="8777700" cy="87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ru"/>
              <a:t>Типы темперамента</a:t>
            </a:r>
            <a:endParaRPr/>
          </a:p>
        </p:txBody>
      </p:sp>
      <p:sp>
        <p:nvSpPr>
          <p:cNvPr id="100" name="Google Shape;100;p17"/>
          <p:cNvSpPr txBox="1"/>
          <p:nvPr>
            <p:ph idx="1" type="body"/>
          </p:nvPr>
        </p:nvSpPr>
        <p:spPr>
          <a:xfrm>
            <a:off x="184800" y="1126302"/>
            <a:ext cx="8777700" cy="379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lang="ru" sz="2800"/>
              <a:t>Холерик</a:t>
            </a:r>
            <a:r>
              <a:rPr lang="ru" sz="2800"/>
              <a:t> подвижный, возбудимый, целеустремленный.</a:t>
            </a:r>
            <a:endParaRPr sz="2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lang="ru" sz="2800"/>
              <a:t>Флегматик</a:t>
            </a:r>
            <a:r>
              <a:rPr lang="ru" sz="2800"/>
              <a:t> медлительный, неторопливый, усидчивый.</a:t>
            </a:r>
            <a:endParaRPr sz="2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lang="ru" sz="2800"/>
              <a:t>Сангвиник</a:t>
            </a:r>
            <a:r>
              <a:rPr lang="ru" sz="2800"/>
              <a:t> общительный, доброжелательный, активный.</a:t>
            </a:r>
            <a:endParaRPr sz="2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lang="ru" sz="2800"/>
              <a:t>Меланхолик</a:t>
            </a:r>
            <a:r>
              <a:rPr lang="ru" sz="2800"/>
              <a:t>  чувствительный,</a:t>
            </a:r>
            <a:endParaRPr sz="2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ru" sz="2800"/>
              <a:t>необщительный,обидчивый.</a:t>
            </a:r>
            <a:endParaRPr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ru"/>
              <a:t>Профессия и здоровье</a:t>
            </a:r>
            <a:endParaRPr/>
          </a:p>
        </p:txBody>
      </p:sp>
      <p:sp>
        <p:nvSpPr>
          <p:cNvPr id="106" name="Google Shape;106;p18"/>
          <p:cNvSpPr txBox="1"/>
          <p:nvPr>
            <p:ph idx="1" type="body"/>
          </p:nvPr>
        </p:nvSpPr>
        <p:spPr>
          <a:xfrm>
            <a:off x="457200" y="1544600"/>
            <a:ext cx="8229600" cy="33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ru"/>
              <a:t>Требования к здоровью:</a:t>
            </a:r>
            <a:endParaRPr/>
          </a:p>
          <a:p>
            <a:pPr indent="-330200" lvl="0" marL="342900" rtl="0" algn="l">
              <a:spcBef>
                <a:spcPts val="600"/>
              </a:spcBef>
              <a:spcAft>
                <a:spcPts val="0"/>
              </a:spcAft>
              <a:buSzPts val="3000"/>
              <a:buChar char="•"/>
            </a:pPr>
            <a:r>
              <a:rPr lang="ru"/>
              <a:t>Двигательные</a:t>
            </a:r>
            <a:endParaRPr/>
          </a:p>
          <a:p>
            <a:pPr indent="-330200" lvl="0" marL="342900" rtl="0" algn="l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ru"/>
              <a:t>Анализаторные</a:t>
            </a:r>
            <a:endParaRPr/>
          </a:p>
          <a:p>
            <a:pPr indent="-330200" lvl="0" marL="342900" rtl="0" algn="l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ru"/>
              <a:t>Нервно-психические</a:t>
            </a:r>
            <a:endParaRPr/>
          </a:p>
          <a:p>
            <a:pPr indent="-330200" lvl="0" marL="342900" rtl="0" algn="l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ru"/>
              <a:t>Интеллектуальные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iz">
  <a:themeElements>
    <a:clrScheme name="Custom 233">
      <a:dk1>
        <a:srgbClr val="000000"/>
      </a:dk1>
      <a:lt1>
        <a:srgbClr val="FFFFFF"/>
      </a:lt1>
      <a:dk2>
        <a:srgbClr val="2388DB"/>
      </a:dk2>
      <a:lt2>
        <a:srgbClr val="BBD7F8"/>
      </a:lt2>
      <a:accent1>
        <a:srgbClr val="80B606"/>
      </a:accent1>
      <a:accent2>
        <a:srgbClr val="E29F1D"/>
      </a:accent2>
      <a:accent3>
        <a:srgbClr val="1D6FB2"/>
      </a:accent3>
      <a:accent4>
        <a:srgbClr val="3FAC98"/>
      </a:accent4>
      <a:accent5>
        <a:srgbClr val="5B57BB"/>
      </a:accent5>
      <a:accent6>
        <a:srgbClr val="D1505E"/>
      </a:accent6>
      <a:hlink>
        <a:srgbClr val="185DA2"/>
      </a:hlink>
      <a:folHlink>
        <a:srgbClr val="00487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